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6" r:id="rId21"/>
    <p:sldId id="277" r:id="rId22"/>
    <p:sldId id="275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7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9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1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81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610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81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10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3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0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3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771C5-3786-4760-92CC-4A40AA724385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34971-DF26-4F1D-996B-5079D2115F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5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7B9-448B-43EA-BF43-EB61BC7D0F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티에스솔루션</a:t>
            </a:r>
            <a:r>
              <a:rPr lang="ko-KR" altLang="en-US" dirty="0"/>
              <a:t> 기술 소개서 및 프로젝트 개발 요구사항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298F55-5F03-4A66-B716-B227FCBB88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DB40D-0B45-4EAF-AB30-DD3007059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2" y="5020866"/>
            <a:ext cx="2471738" cy="9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9C0F1A-BBD8-4203-A20C-D25D4D3D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633"/>
            <a:ext cx="9144000" cy="513318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C80AD40-34DE-4B5C-AC24-20745B5E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629650" cy="501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카메라를 사용한 지능형 시스템</a:t>
            </a:r>
          </a:p>
        </p:txBody>
      </p:sp>
    </p:spTree>
    <p:extLst>
      <p:ext uri="{BB962C8B-B14F-4D97-AF65-F5344CB8AC3E}">
        <p14:creationId xmlns:p14="http://schemas.microsoft.com/office/powerpoint/2010/main" val="405338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BD7CB1-E86A-42FC-A2C0-4E89E711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431"/>
            <a:ext cx="9144000" cy="54864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73280AE-F28E-4424-8CE9-437A73A1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629650" cy="501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카메라를 사용한 지능형 시스템</a:t>
            </a:r>
          </a:p>
        </p:txBody>
      </p:sp>
    </p:spTree>
    <p:extLst>
      <p:ext uri="{BB962C8B-B14F-4D97-AF65-F5344CB8AC3E}">
        <p14:creationId xmlns:p14="http://schemas.microsoft.com/office/powerpoint/2010/main" val="370901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695C91-5C32-4692-83F9-1266AE79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867"/>
            <a:ext cx="9144000" cy="562313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28A17F5-17FE-42EB-AE64-DE22EA11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629650" cy="501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카메라를 사용한 지능형 시스템</a:t>
            </a:r>
          </a:p>
        </p:txBody>
      </p:sp>
    </p:spTree>
    <p:extLst>
      <p:ext uri="{BB962C8B-B14F-4D97-AF65-F5344CB8AC3E}">
        <p14:creationId xmlns:p14="http://schemas.microsoft.com/office/powerpoint/2010/main" val="97276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761B89-68ED-4D04-B9ED-08F2ED0C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031"/>
            <a:ext cx="9144000" cy="492598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C52DCD3-82A2-4DEE-B568-DB2D9DFF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629650" cy="501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카메라를 사용한 지능형 시스템</a:t>
            </a:r>
          </a:p>
        </p:txBody>
      </p:sp>
    </p:spTree>
    <p:extLst>
      <p:ext uri="{BB962C8B-B14F-4D97-AF65-F5344CB8AC3E}">
        <p14:creationId xmlns:p14="http://schemas.microsoft.com/office/powerpoint/2010/main" val="368308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7E5A3-D9F9-42B8-A205-FFE728905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TSNVR </a:t>
            </a:r>
            <a:r>
              <a:rPr lang="ko-KR" altLang="en-US" dirty="0"/>
              <a:t>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28354-4A93-4C58-B77B-D6B9C990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0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1413E-F937-40D0-B0A2-2CE0DC4A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ko-KR" altLang="en-US" dirty="0"/>
              <a:t>산학연계프로젝트 참여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ED9FF1-B10F-4185-B871-71698A355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0176"/>
            <a:ext cx="7886700" cy="509269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원천기술 자체개발 및 고도화의 필요성</a:t>
            </a:r>
            <a:endParaRPr lang="en-US" altLang="ko-KR" dirty="0"/>
          </a:p>
          <a:p>
            <a:pPr lvl="1"/>
            <a:r>
              <a:rPr lang="ko-KR" altLang="en-US" dirty="0"/>
              <a:t>현재 원천기술을 보유하고 있지 못함</a:t>
            </a:r>
            <a:endParaRPr lang="en-US" altLang="ko-KR" dirty="0"/>
          </a:p>
          <a:p>
            <a:pPr lvl="2"/>
            <a:r>
              <a:rPr lang="ko-KR" altLang="en-US" dirty="0"/>
              <a:t>객체인식기술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한화솔루션의 </a:t>
            </a:r>
            <a:r>
              <a:rPr lang="en-US" altLang="ko-KR" dirty="0"/>
              <a:t>AI</a:t>
            </a:r>
            <a:r>
              <a:rPr lang="ko-KR" altLang="en-US" dirty="0"/>
              <a:t>카메라에 의존</a:t>
            </a:r>
            <a:endParaRPr lang="en-US" altLang="ko-KR" dirty="0"/>
          </a:p>
          <a:p>
            <a:pPr lvl="2"/>
            <a:r>
              <a:rPr lang="ko-KR" altLang="en-US" dirty="0"/>
              <a:t>번호판 인식기술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해외 라이선스를 통한 고비용구조</a:t>
            </a:r>
            <a:endParaRPr lang="en-US" altLang="ko-KR" dirty="0"/>
          </a:p>
          <a:p>
            <a:pPr lvl="1"/>
            <a:r>
              <a:rPr lang="ko-KR" altLang="en-US" dirty="0"/>
              <a:t>기술의 외주화로 인한 고비용 </a:t>
            </a:r>
            <a:r>
              <a:rPr lang="ko-KR" altLang="en-US" dirty="0" err="1"/>
              <a:t>저수익</a:t>
            </a:r>
            <a:r>
              <a:rPr lang="ko-KR" altLang="en-US" dirty="0"/>
              <a:t> 구조의 문제 발생</a:t>
            </a:r>
            <a:endParaRPr lang="en-US" altLang="ko-KR" dirty="0"/>
          </a:p>
          <a:p>
            <a:pPr lvl="2"/>
            <a:r>
              <a:rPr lang="ko-KR" altLang="en-US" dirty="0"/>
              <a:t>원천기술 자체개발을 통한 기술력 확보 및 경쟁력 강화</a:t>
            </a:r>
            <a:endParaRPr lang="en-US" altLang="ko-KR" dirty="0"/>
          </a:p>
          <a:p>
            <a:pPr lvl="2"/>
            <a:r>
              <a:rPr lang="ko-KR" altLang="en-US" dirty="0"/>
              <a:t>일반 </a:t>
            </a:r>
            <a:r>
              <a:rPr lang="en-US" altLang="ko-KR" dirty="0"/>
              <a:t>CCTV</a:t>
            </a:r>
            <a:r>
              <a:rPr lang="ko-KR" altLang="en-US" dirty="0"/>
              <a:t>에 </a:t>
            </a:r>
            <a:r>
              <a:rPr lang="ko-KR" altLang="en-US" dirty="0" err="1"/>
              <a:t>에지컴퓨팅</a:t>
            </a:r>
            <a:r>
              <a:rPr lang="ko-KR" altLang="en-US" dirty="0"/>
              <a:t> 기술을 활용한 제품 자체개발 필요</a:t>
            </a:r>
            <a:endParaRPr lang="en-US" altLang="ko-KR" dirty="0"/>
          </a:p>
          <a:p>
            <a:pPr lvl="2"/>
            <a:r>
              <a:rPr lang="ko-KR" altLang="en-US" dirty="0"/>
              <a:t>정밀한 객체인식기술을 통해 경쟁력 확보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다양한 객체 인식 기술을 통한 사업 확장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딥러닝을</a:t>
            </a:r>
            <a:r>
              <a:rPr lang="ko-KR" altLang="en-US" dirty="0">
                <a:solidFill>
                  <a:srgbClr val="FF0000"/>
                </a:solidFill>
              </a:rPr>
              <a:t> 통한 객체 인식 기술</a:t>
            </a:r>
            <a:r>
              <a:rPr lang="ko-KR" altLang="en-US" dirty="0"/>
              <a:t>은 다양한 사업 분야로 확장 가능</a:t>
            </a:r>
            <a:endParaRPr lang="en-US" altLang="ko-KR" dirty="0"/>
          </a:p>
          <a:p>
            <a:pPr lvl="1"/>
            <a:r>
              <a:rPr lang="ko-KR" altLang="en-US" dirty="0"/>
              <a:t>국방안보분야</a:t>
            </a:r>
            <a:r>
              <a:rPr lang="en-US" altLang="ko-KR" dirty="0"/>
              <a:t> (</a:t>
            </a:r>
            <a:r>
              <a:rPr lang="ko-KR" altLang="en-US" dirty="0"/>
              <a:t>경계</a:t>
            </a:r>
            <a:r>
              <a:rPr lang="en-US" altLang="ko-KR" dirty="0"/>
              <a:t>, </a:t>
            </a:r>
            <a:r>
              <a:rPr lang="ko-KR" altLang="en-US" dirty="0"/>
              <a:t>감시 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보안분야 </a:t>
            </a:r>
            <a:r>
              <a:rPr lang="en-US" altLang="ko-KR" dirty="0"/>
              <a:t>(</a:t>
            </a:r>
            <a:r>
              <a:rPr lang="ko-KR" altLang="en-US" dirty="0"/>
              <a:t>방범</a:t>
            </a:r>
            <a:r>
              <a:rPr lang="en-US" altLang="ko-KR" dirty="0"/>
              <a:t>, </a:t>
            </a:r>
            <a:r>
              <a:rPr lang="ko-KR" altLang="en-US" dirty="0"/>
              <a:t>건물 내 보안 구역 통제 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생활안전분야 </a:t>
            </a:r>
            <a:r>
              <a:rPr lang="en-US" altLang="ko-KR" dirty="0"/>
              <a:t>(</a:t>
            </a:r>
            <a:r>
              <a:rPr lang="ko-KR" altLang="en-US" dirty="0"/>
              <a:t>교통</a:t>
            </a:r>
            <a:r>
              <a:rPr lang="en-US" altLang="ko-KR" dirty="0"/>
              <a:t>, </a:t>
            </a:r>
            <a:r>
              <a:rPr lang="ko-KR" altLang="en-US" dirty="0"/>
              <a:t>방범</a:t>
            </a:r>
            <a:r>
              <a:rPr lang="en-US" altLang="ko-KR" dirty="0"/>
              <a:t>, </a:t>
            </a:r>
            <a:r>
              <a:rPr lang="ko-KR" altLang="en-US" dirty="0"/>
              <a:t>무단쓰레기 투기 등 범법행위 감지 등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참여 목적</a:t>
            </a:r>
            <a:endParaRPr lang="en-US" altLang="ko-KR" dirty="0"/>
          </a:p>
          <a:p>
            <a:pPr lvl="1"/>
            <a:r>
              <a:rPr lang="ko-KR" altLang="en-US" dirty="0"/>
              <a:t>딥러닝 컴퓨터비전</a:t>
            </a:r>
            <a:r>
              <a:rPr lang="en-US" altLang="ko-KR" dirty="0"/>
              <a:t>(</a:t>
            </a:r>
            <a:r>
              <a:rPr lang="en-US" altLang="ko-KR" dirty="0" err="1"/>
              <a:t>opencv</a:t>
            </a:r>
            <a:r>
              <a:rPr lang="en-US" altLang="ko-KR" dirty="0"/>
              <a:t>, yolo, </a:t>
            </a:r>
            <a:r>
              <a:rPr lang="en-US" altLang="ko-KR" dirty="0" err="1"/>
              <a:t>yolact</a:t>
            </a:r>
            <a:r>
              <a:rPr lang="en-US" altLang="ko-KR" dirty="0"/>
              <a:t>, </a:t>
            </a:r>
            <a:r>
              <a:rPr lang="en-US" altLang="ko-KR" dirty="0" err="1"/>
              <a:t>tensorflow</a:t>
            </a:r>
            <a:r>
              <a:rPr lang="en-US" altLang="ko-KR" dirty="0"/>
              <a:t>) </a:t>
            </a:r>
            <a:r>
              <a:rPr lang="ko-KR" altLang="en-US" dirty="0"/>
              <a:t>기반 객체 인식 시스템 개발 가능성 타진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353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7D082-2E70-42B2-8E3E-CF5F6E7C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8824"/>
          </a:xfrm>
        </p:spPr>
        <p:txBody>
          <a:bodyPr/>
          <a:lstStyle/>
          <a:p>
            <a:r>
              <a:rPr lang="ko-KR" altLang="en-US" dirty="0"/>
              <a:t>객체인식 시스템 개발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F4B3E-454E-4EED-BD20-86172519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76375"/>
            <a:ext cx="7886700" cy="470058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주제</a:t>
            </a:r>
            <a:endParaRPr lang="en-US" altLang="ko-KR" dirty="0"/>
          </a:p>
          <a:p>
            <a:pPr lvl="1"/>
            <a:r>
              <a:rPr lang="en-US" altLang="ko-KR" dirty="0"/>
              <a:t>AI</a:t>
            </a:r>
            <a:r>
              <a:rPr lang="ko-KR" altLang="en-US" dirty="0"/>
              <a:t>를 활용한 </a:t>
            </a:r>
            <a:r>
              <a:rPr lang="ko-KR" altLang="en-US" dirty="0" err="1"/>
              <a:t>전동킥보드</a:t>
            </a:r>
            <a:r>
              <a:rPr lang="ko-KR" altLang="en-US" dirty="0"/>
              <a:t> 헬멧 미착용 감지 시스템</a:t>
            </a:r>
            <a:endParaRPr lang="en-US" altLang="ko-KR" dirty="0"/>
          </a:p>
          <a:p>
            <a:r>
              <a:rPr lang="ko-KR" altLang="en-US" dirty="0"/>
              <a:t>필요성</a:t>
            </a:r>
            <a:endParaRPr lang="en-US" altLang="ko-KR" dirty="0"/>
          </a:p>
          <a:p>
            <a:pPr lvl="1"/>
            <a:r>
              <a:rPr lang="en-US" altLang="ko-KR" dirty="0"/>
              <a:t>PM(Personal Mobility)</a:t>
            </a:r>
            <a:r>
              <a:rPr lang="ko-KR" altLang="en-US" dirty="0"/>
              <a:t>의 증가로 인한 안전 사고 증가 및 관련 법규의 강화</a:t>
            </a:r>
            <a:endParaRPr lang="en-US" altLang="ko-KR" dirty="0"/>
          </a:p>
          <a:p>
            <a:pPr lvl="2"/>
            <a:r>
              <a:rPr lang="en-US" altLang="ko-KR" dirty="0"/>
              <a:t>PM</a:t>
            </a:r>
            <a:r>
              <a:rPr lang="ko-KR" altLang="en-US" dirty="0"/>
              <a:t>사고의 </a:t>
            </a:r>
            <a:r>
              <a:rPr lang="en-US" altLang="ko-KR" dirty="0"/>
              <a:t>40%, </a:t>
            </a:r>
            <a:r>
              <a:rPr lang="ko-KR" altLang="en-US" dirty="0"/>
              <a:t>사망원인의 </a:t>
            </a:r>
            <a:r>
              <a:rPr lang="en-US" altLang="ko-KR" dirty="0"/>
              <a:t>80%</a:t>
            </a:r>
            <a:r>
              <a:rPr lang="ko-KR" altLang="en-US" dirty="0"/>
              <a:t>가 두부 손상이 원인</a:t>
            </a:r>
            <a:endParaRPr lang="en-US" altLang="ko-KR" dirty="0"/>
          </a:p>
          <a:p>
            <a:pPr lvl="2"/>
            <a:r>
              <a:rPr lang="en-US" altLang="ko-KR" dirty="0"/>
              <a:t>2020.05. </a:t>
            </a:r>
            <a:r>
              <a:rPr lang="ko-KR" altLang="en-US" dirty="0"/>
              <a:t>원동기장치자전거에서 개인형 이동장치로 규정</a:t>
            </a:r>
            <a:endParaRPr lang="en-US" altLang="ko-KR" dirty="0"/>
          </a:p>
          <a:p>
            <a:pPr lvl="2"/>
            <a:r>
              <a:rPr lang="en-US" altLang="ko-KR" dirty="0"/>
              <a:t>2020.12. </a:t>
            </a:r>
            <a:r>
              <a:rPr lang="ko-KR" altLang="en-US" dirty="0" err="1"/>
              <a:t>전동킥보드</a:t>
            </a:r>
            <a:r>
              <a:rPr lang="ko-KR" altLang="en-US" dirty="0"/>
              <a:t> 안전규제 강화</a:t>
            </a:r>
            <a:endParaRPr lang="en-US" altLang="ko-KR" dirty="0"/>
          </a:p>
          <a:p>
            <a:pPr lvl="3"/>
            <a:r>
              <a:rPr lang="ko-KR" altLang="en-US" dirty="0"/>
              <a:t>원동기 면허 필요</a:t>
            </a:r>
            <a:r>
              <a:rPr lang="en-US" altLang="ko-KR" dirty="0"/>
              <a:t>, 2</a:t>
            </a:r>
            <a:r>
              <a:rPr lang="ko-KR" altLang="en-US" dirty="0"/>
              <a:t>인 이상 탑승 시 처벌</a:t>
            </a:r>
            <a:r>
              <a:rPr lang="en-US" altLang="ko-KR" dirty="0"/>
              <a:t>, </a:t>
            </a:r>
            <a:r>
              <a:rPr lang="ko-KR" altLang="en-US" dirty="0"/>
              <a:t>안전모 착용 의무화</a:t>
            </a:r>
            <a:endParaRPr lang="en-US" altLang="ko-KR" dirty="0"/>
          </a:p>
          <a:p>
            <a:pPr lvl="2"/>
            <a:r>
              <a:rPr lang="en-US" altLang="ko-KR" dirty="0"/>
              <a:t>2021.05. </a:t>
            </a:r>
            <a:r>
              <a:rPr lang="ko-KR" altLang="en-US" dirty="0"/>
              <a:t>안전모 미착용 범칙금 부과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 err="1"/>
              <a:t>전동킥보드</a:t>
            </a:r>
            <a:r>
              <a:rPr lang="ko-KR" altLang="en-US" dirty="0"/>
              <a:t> 관련 헬멧 착용 등 현행 법규 시행으로 인해 기존 </a:t>
            </a:r>
            <a:r>
              <a:rPr lang="en-US" altLang="ko-KR" dirty="0"/>
              <a:t>PM</a:t>
            </a:r>
            <a:r>
              <a:rPr lang="ko-KR" altLang="en-US" dirty="0" err="1"/>
              <a:t>렌탈사업자의</a:t>
            </a:r>
            <a:r>
              <a:rPr lang="ko-KR" altLang="en-US" dirty="0"/>
              <a:t> 비즈니스모델에 변화가 요구됨</a:t>
            </a:r>
            <a:endParaRPr lang="en-US" altLang="ko-KR" dirty="0"/>
          </a:p>
          <a:p>
            <a:r>
              <a:rPr lang="ko-KR" altLang="en-US" dirty="0"/>
              <a:t>개발목표</a:t>
            </a:r>
            <a:endParaRPr lang="en-US" altLang="ko-KR" dirty="0"/>
          </a:p>
          <a:p>
            <a:pPr lvl="1"/>
            <a:r>
              <a:rPr lang="en-US" altLang="ko-KR" dirty="0"/>
              <a:t>PM </a:t>
            </a:r>
            <a:r>
              <a:rPr lang="ko-KR" altLang="en-US" dirty="0" err="1"/>
              <a:t>렌탈</a:t>
            </a:r>
            <a:r>
              <a:rPr lang="ko-KR" altLang="en-US" dirty="0"/>
              <a:t> 과정에서 소비자의 헬멧 착용 여부를 감지하여  </a:t>
            </a:r>
            <a:r>
              <a:rPr lang="ko-KR" altLang="en-US" dirty="0" err="1"/>
              <a:t>렌탈을</a:t>
            </a:r>
            <a:r>
              <a:rPr lang="ko-KR" altLang="en-US" dirty="0"/>
              <a:t> </a:t>
            </a:r>
            <a:r>
              <a:rPr lang="ko-KR" altLang="en-US" dirty="0" err="1"/>
              <a:t>진행토록</a:t>
            </a:r>
            <a:r>
              <a:rPr lang="ko-KR" altLang="en-US" dirty="0"/>
              <a:t> 하는 </a:t>
            </a:r>
            <a:r>
              <a:rPr lang="ko-KR" altLang="en-US" dirty="0" err="1"/>
              <a:t>사용자앱</a:t>
            </a:r>
            <a:r>
              <a:rPr lang="ko-KR" altLang="en-US" dirty="0"/>
              <a:t> 및 관련 정보를 저장하는 웹</a:t>
            </a:r>
            <a:r>
              <a:rPr lang="en-US" altLang="ko-KR" dirty="0"/>
              <a:t>DB</a:t>
            </a:r>
            <a:r>
              <a:rPr lang="ko-KR" altLang="en-US" dirty="0"/>
              <a:t>시스템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3766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5D4F29E-9EC5-4077-A9C0-172A57D94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203" y="1409700"/>
            <a:ext cx="7305593" cy="4767263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EE50FBB-B68A-48AE-9E72-863EB5F00FF7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객체인식 시스템 개발 요구사항</a:t>
            </a:r>
          </a:p>
        </p:txBody>
      </p:sp>
    </p:spTree>
    <p:extLst>
      <p:ext uri="{BB962C8B-B14F-4D97-AF65-F5344CB8AC3E}">
        <p14:creationId xmlns:p14="http://schemas.microsoft.com/office/powerpoint/2010/main" val="1978906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05AD5E-F80D-4EC8-856B-30BF8ED9E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273" y="1123317"/>
            <a:ext cx="7303453" cy="435133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77B8BF0-902F-446F-9DC9-6A7F0CAA0272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객체인식 시스템 개발 요구사항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1506C0-56F6-465D-9000-AE6A8781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218" y="5474020"/>
            <a:ext cx="2597880" cy="13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27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67BB1D-CB3D-402D-A626-F72E3C6DF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711"/>
            <a:ext cx="9144000" cy="458116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44B4BD9-951E-4B63-89B1-56AF212B8651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객체인식 시스템 개발 요구사항</a:t>
            </a:r>
          </a:p>
        </p:txBody>
      </p:sp>
    </p:spTree>
    <p:extLst>
      <p:ext uri="{BB962C8B-B14F-4D97-AF65-F5344CB8AC3E}">
        <p14:creationId xmlns:p14="http://schemas.microsoft.com/office/powerpoint/2010/main" val="404392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E172F-910D-4BE2-92D6-4D7CB707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  <a:r>
              <a:rPr lang="ko-KR" altLang="en-US" dirty="0" err="1"/>
              <a:t>티에스솔루션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E919D-5927-4671-A831-767E3C209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spcBef>
                <a:spcPts val="630"/>
              </a:spcBef>
            </a:pP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[㈜</a:t>
            </a:r>
            <a:r>
              <a:rPr lang="ko-KR" altLang="en-US" sz="1350" b="1" dirty="0" err="1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티에스솔루션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 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NVR(Network  Video Recorder)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개발을 통하여 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NVR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제품을 개발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 및 판매하는 회사입니다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353535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국내의 각종 금융권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카지노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공항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군사시설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경찰서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파출소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주차장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보석상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백화점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편의점</a:t>
            </a:r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고속도로 휴게소 등의 보안 감시용으로 널리 사용</a:t>
            </a:r>
            <a:endParaRPr lang="en-US" altLang="ko-KR" sz="1350" b="1" dirty="0">
              <a:solidFill>
                <a:srgbClr val="95959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NVR</a:t>
            </a:r>
            <a:r>
              <a:rPr lang="ko-KR" altLang="en-US" sz="1350" b="1" dirty="0">
                <a:solidFill>
                  <a:srgbClr val="95959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매개로 한 보안 솔루션 시장에도 진출</a:t>
            </a:r>
            <a:endParaRPr lang="en-US" altLang="ko-KR" sz="1350" b="1" dirty="0">
              <a:solidFill>
                <a:srgbClr val="95959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147A9E-DB5E-4AFC-A5C3-836AC01B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31" y="3624094"/>
            <a:ext cx="1843088" cy="1964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EBBAEA-7F9F-4799-A798-9B1FAB081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15" y="3616949"/>
            <a:ext cx="1814513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88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44B4BD9-951E-4B63-89B1-56AF212B8651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객체인식 시스템 개발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0FE0CE-ABF3-4DF1-AFC5-347B4C708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253331"/>
            <a:ext cx="38862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현행</a:t>
            </a:r>
            <a:endParaRPr lang="en-US" altLang="ko-KR" dirty="0"/>
          </a:p>
          <a:p>
            <a:pPr lvl="1"/>
            <a:r>
              <a:rPr lang="ko-KR" altLang="en-US" dirty="0"/>
              <a:t>원동기 면허나 </a:t>
            </a:r>
            <a:r>
              <a:rPr lang="en-US" altLang="ko-KR" dirty="0"/>
              <a:t>1,2</a:t>
            </a:r>
            <a:r>
              <a:rPr lang="ko-KR" altLang="en-US" dirty="0"/>
              <a:t>종 운전면허 등록 필수</a:t>
            </a:r>
            <a:endParaRPr lang="en-US" altLang="ko-KR" dirty="0"/>
          </a:p>
          <a:p>
            <a:pPr lvl="1"/>
            <a:r>
              <a:rPr lang="ko-KR" altLang="en-US" dirty="0"/>
              <a:t>무면허 운전</a:t>
            </a:r>
            <a:r>
              <a:rPr lang="en-US" altLang="ko-KR" dirty="0"/>
              <a:t>: 30</a:t>
            </a:r>
            <a:r>
              <a:rPr lang="ko-KR" altLang="en-US" dirty="0"/>
              <a:t>만원 범칙금</a:t>
            </a:r>
            <a:endParaRPr lang="en-US" altLang="ko-KR" dirty="0"/>
          </a:p>
          <a:p>
            <a:pPr lvl="1"/>
            <a:r>
              <a:rPr lang="ko-KR" altLang="en-US" dirty="0"/>
              <a:t>음주 운전</a:t>
            </a:r>
            <a:r>
              <a:rPr lang="en-US" altLang="ko-KR" dirty="0"/>
              <a:t>: </a:t>
            </a:r>
            <a:r>
              <a:rPr lang="ko-KR" altLang="en-US" dirty="0"/>
              <a:t>차량 음주운전 처벌 수준과 동일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22C616B-3FBB-40CE-811A-511BCB3BA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253331"/>
            <a:ext cx="38862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개선사항</a:t>
            </a:r>
            <a:endParaRPr lang="en-US" altLang="ko-KR" dirty="0"/>
          </a:p>
          <a:p>
            <a:pPr lvl="1"/>
            <a:r>
              <a:rPr lang="ko-KR" altLang="en-US" dirty="0" err="1"/>
              <a:t>렌탈</a:t>
            </a:r>
            <a:r>
              <a:rPr lang="ko-KR" altLang="en-US" dirty="0"/>
              <a:t> 전에 운전면허 등록을 필수 조건으로 하듯</a:t>
            </a:r>
            <a:endParaRPr lang="en-US" altLang="ko-KR" dirty="0"/>
          </a:p>
          <a:p>
            <a:pPr lvl="1"/>
            <a:r>
              <a:rPr lang="ko-KR" altLang="en-US" dirty="0" err="1"/>
              <a:t>렌탈</a:t>
            </a:r>
            <a:r>
              <a:rPr lang="ko-KR" altLang="en-US" dirty="0"/>
              <a:t> 과정에서 </a:t>
            </a:r>
            <a:r>
              <a:rPr lang="ko-KR" altLang="en-US" dirty="0" err="1"/>
              <a:t>헬멧착용여부를</a:t>
            </a:r>
            <a:r>
              <a:rPr lang="ko-KR" altLang="en-US" dirty="0"/>
              <a:t> 감지하는 기능 추가 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9A17DA-99DF-4053-A09C-1978F9AD2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0" y="4244181"/>
            <a:ext cx="2258913" cy="20399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3FE114-99A4-4495-A75F-9DFE91AF7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372" y="4244181"/>
            <a:ext cx="2822121" cy="2266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87BAAA-14AA-44CF-8203-2B3266BE5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562" y="4104461"/>
            <a:ext cx="3320438" cy="24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05AD5E-F80D-4EC8-856B-30BF8ED9E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273" y="1123317"/>
            <a:ext cx="7303453" cy="373288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77B8BF0-902F-446F-9DC9-6A7F0CAA0272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객체인식 시스템 개발 요구사항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1506C0-56F6-465D-9000-AE6A8781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73" y="5103543"/>
            <a:ext cx="2597880" cy="13839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C400CE-114B-429F-9681-8B8F467F1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945" y="4981843"/>
            <a:ext cx="1359244" cy="1505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74FFD9-A641-4D84-8D84-E35F8A948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81" y="5066687"/>
            <a:ext cx="2597880" cy="138398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F2C59E4-1AA4-4691-ABAE-AACD8E2B9807}"/>
              </a:ext>
            </a:extLst>
          </p:cNvPr>
          <p:cNvSpPr/>
          <p:nvPr/>
        </p:nvSpPr>
        <p:spPr>
          <a:xfrm>
            <a:off x="3608173" y="5511114"/>
            <a:ext cx="284205" cy="556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C41F9BD-2016-4BBF-94B2-8A0C042CD18E}"/>
              </a:ext>
            </a:extLst>
          </p:cNvPr>
          <p:cNvSpPr/>
          <p:nvPr/>
        </p:nvSpPr>
        <p:spPr>
          <a:xfrm>
            <a:off x="5537804" y="5511114"/>
            <a:ext cx="284205" cy="556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320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B03C8ECB-2865-49BE-8D5E-8FBBCDB527F1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객체인식 시스템 개발 요구사항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923FD1E-B800-45DB-A7A4-B4568FCE7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개발 환경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2F5AA2-6545-455A-907C-285A53B55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01" y="2339511"/>
            <a:ext cx="9144000" cy="35696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7F629D-EFEC-4931-AA63-0C4185A6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39" y="2963718"/>
            <a:ext cx="2113198" cy="352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7A5BE6-97DA-43D4-AEBE-CD4961744CDB}"/>
              </a:ext>
            </a:extLst>
          </p:cNvPr>
          <p:cNvSpPr txBox="1"/>
          <p:nvPr/>
        </p:nvSpPr>
        <p:spPr>
          <a:xfrm>
            <a:off x="1144474" y="2946811"/>
            <a:ext cx="1276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Android Studio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650486E-FAEB-4EF4-A4C7-5B7E05AF5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563" y="4974263"/>
            <a:ext cx="2661716" cy="342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B1C01-A257-4B64-8A2F-F626E334E285}"/>
              </a:ext>
            </a:extLst>
          </p:cNvPr>
          <p:cNvSpPr txBox="1"/>
          <p:nvPr/>
        </p:nvSpPr>
        <p:spPr>
          <a:xfrm>
            <a:off x="5684433" y="5009386"/>
            <a:ext cx="2609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OpenCV-python, YOLOv5,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Yolact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78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E4C247-86F4-499E-9DB0-92397E306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</a:t>
            </a:r>
            <a:r>
              <a:rPr lang="en-US" altLang="ko-KR" dirty="0"/>
              <a:t> </a:t>
            </a:r>
            <a:r>
              <a:rPr lang="ko-KR" altLang="en-US" dirty="0"/>
              <a:t>개발 기능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/>
              <a:t>헬멧착용</a:t>
            </a:r>
            <a:r>
              <a:rPr lang="ko-KR" altLang="en-US" dirty="0"/>
              <a:t> 탐지 기능 </a:t>
            </a:r>
            <a:r>
              <a:rPr lang="en-US" altLang="ko-KR" dirty="0"/>
              <a:t>(</a:t>
            </a:r>
            <a:r>
              <a:rPr lang="ko-KR" altLang="en-US" dirty="0"/>
              <a:t>미니 프로젝트</a:t>
            </a:r>
            <a:r>
              <a:rPr lang="en-US" altLang="ko-KR" dirty="0"/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/>
              <a:t>Google Teachable Machine </a:t>
            </a:r>
            <a:r>
              <a:rPr lang="ko-KR" altLang="en-US" dirty="0"/>
              <a:t>활용</a:t>
            </a:r>
            <a:endParaRPr lang="en-US" altLang="ko-KR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/>
              <a:t>Yolov5 (</a:t>
            </a:r>
            <a:r>
              <a:rPr lang="en-US" altLang="ko-KR" dirty="0" err="1"/>
              <a:t>opencv</a:t>
            </a:r>
            <a:r>
              <a:rPr lang="ko-KR" altLang="en-US" dirty="0"/>
              <a:t>와 </a:t>
            </a:r>
            <a:r>
              <a:rPr lang="en-US" altLang="ko-KR" dirty="0" err="1"/>
              <a:t>tensorflow</a:t>
            </a:r>
            <a:r>
              <a:rPr lang="en-US" altLang="ko-KR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PM </a:t>
            </a:r>
            <a:r>
              <a:rPr lang="ko-KR" altLang="en-US" dirty="0" err="1"/>
              <a:t>렌탈</a:t>
            </a:r>
            <a:r>
              <a:rPr lang="ko-KR" altLang="en-US" dirty="0"/>
              <a:t> 데모 앱 개발 </a:t>
            </a:r>
            <a:r>
              <a:rPr lang="en-US" altLang="ko-KR" dirty="0"/>
              <a:t>(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 err="1"/>
              <a:t>헬멧착용</a:t>
            </a:r>
            <a:r>
              <a:rPr lang="ko-KR" altLang="en-US" dirty="0"/>
              <a:t> 탐지 </a:t>
            </a:r>
            <a:r>
              <a:rPr lang="en-US" altLang="ko-KR" dirty="0" err="1"/>
              <a:t>tensorflowlite</a:t>
            </a:r>
            <a:r>
              <a:rPr lang="en-US" altLang="ko-KR" dirty="0"/>
              <a:t> </a:t>
            </a:r>
            <a:r>
              <a:rPr lang="ko-KR" altLang="en-US" dirty="0"/>
              <a:t>모델 탑재</a:t>
            </a:r>
            <a:endParaRPr lang="en-US" altLang="ko-KR" dirty="0"/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회원 로그인 기능</a:t>
            </a:r>
            <a:endParaRPr lang="en-US" altLang="ko-KR" dirty="0"/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 err="1"/>
              <a:t>렌탈여부</a:t>
            </a:r>
            <a:r>
              <a:rPr lang="ko-KR" altLang="en-US" dirty="0"/>
              <a:t> 등 로그기록 웹</a:t>
            </a:r>
            <a:r>
              <a:rPr lang="en-US" altLang="ko-KR" dirty="0"/>
              <a:t> DB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웹</a:t>
            </a:r>
            <a:r>
              <a:rPr lang="en-US" altLang="ko-KR" dirty="0"/>
              <a:t>DB </a:t>
            </a:r>
            <a:r>
              <a:rPr lang="en-US" altLang="ko-KR" dirty="0" err="1"/>
              <a:t>api</a:t>
            </a:r>
            <a:r>
              <a:rPr lang="en-US" altLang="ko-KR" dirty="0"/>
              <a:t> 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회원 정보</a:t>
            </a:r>
            <a:endParaRPr lang="en-US" altLang="ko-KR" dirty="0"/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 err="1"/>
              <a:t>렌탈</a:t>
            </a:r>
            <a:r>
              <a:rPr lang="ko-KR" altLang="en-US" dirty="0"/>
              <a:t> 정보</a:t>
            </a:r>
            <a:endParaRPr lang="en-US" altLang="ko-KR" dirty="0"/>
          </a:p>
          <a:p>
            <a:pPr marL="1371600" lvl="2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713FC0C-4152-491D-9C96-C12A34C60FB8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객체인식 시스템 개발 요구사항</a:t>
            </a:r>
          </a:p>
        </p:txBody>
      </p:sp>
    </p:spTree>
    <p:extLst>
      <p:ext uri="{BB962C8B-B14F-4D97-AF65-F5344CB8AC3E}">
        <p14:creationId xmlns:p14="http://schemas.microsoft.com/office/powerpoint/2010/main" val="3307409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17BBE-EFB4-46F0-B330-5BD51793B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예상 화면</a:t>
            </a:r>
            <a:endParaRPr lang="en-US" altLang="ko-KR" dirty="0"/>
          </a:p>
          <a:p>
            <a:pPr lvl="1"/>
            <a:r>
              <a:rPr lang="ko-KR" altLang="en-US" dirty="0"/>
              <a:t>안드로이드 앱과 웹</a:t>
            </a:r>
            <a:r>
              <a:rPr lang="en-US" altLang="ko-KR" dirty="0"/>
              <a:t>DB</a:t>
            </a:r>
            <a:r>
              <a:rPr lang="ko-KR" altLang="en-US" dirty="0"/>
              <a:t>연동 페이지로 구성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6CEA7C0-8BEA-4F3A-88D6-E7B05D99A6DF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객체인식 시스템 개발 요구사항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D3B242-8188-4D5B-8A09-BFAE23A45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49" y="2697283"/>
            <a:ext cx="4086225" cy="4010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02807C-131D-4E2B-B52E-F7E78F468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54" y="3666287"/>
            <a:ext cx="1859814" cy="23569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3A6B84-669B-40CF-97D9-29202407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952" y="2791869"/>
            <a:ext cx="3738897" cy="32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4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88592-22B0-4DA2-A8CC-C3CA93778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629650" cy="501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카메라를 사용한 지능형 시스템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D5A9BA-B92F-4E96-AF6F-64F355C31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04924"/>
            <a:ext cx="9073546" cy="4838665"/>
          </a:xfrm>
        </p:spPr>
      </p:pic>
    </p:spTree>
    <p:extLst>
      <p:ext uri="{BB962C8B-B14F-4D97-AF65-F5344CB8AC3E}">
        <p14:creationId xmlns:p14="http://schemas.microsoft.com/office/powerpoint/2010/main" val="49545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3ACC1C-2BDF-40AB-8683-9EDAF5017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48070"/>
            <a:ext cx="9103438" cy="5319429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1795CB4-3C30-48B0-B40E-8309826F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629650" cy="501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카메라를 사용한 지능형 시스템</a:t>
            </a:r>
          </a:p>
        </p:txBody>
      </p:sp>
    </p:spTree>
    <p:extLst>
      <p:ext uri="{BB962C8B-B14F-4D97-AF65-F5344CB8AC3E}">
        <p14:creationId xmlns:p14="http://schemas.microsoft.com/office/powerpoint/2010/main" val="141746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AEF0FF-343B-4FEE-8151-1661E4F10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36" y="1324806"/>
            <a:ext cx="8929109" cy="5342693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CCE1C78-972C-4686-911D-A770F151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629650" cy="501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카메라를 사용한 지능형 시스템</a:t>
            </a:r>
          </a:p>
        </p:txBody>
      </p:sp>
    </p:spTree>
    <p:extLst>
      <p:ext uri="{BB962C8B-B14F-4D97-AF65-F5344CB8AC3E}">
        <p14:creationId xmlns:p14="http://schemas.microsoft.com/office/powerpoint/2010/main" val="3691913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836000-32A1-496D-A467-AD8C7B609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28A0D-6C52-4917-8E4C-D3E65B7E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007"/>
            <a:ext cx="9144000" cy="531999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8438259-DF83-408E-BDF8-0A2AC90C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629650" cy="501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카메라를 사용한 지능형 시스템</a:t>
            </a:r>
          </a:p>
        </p:txBody>
      </p:sp>
    </p:spTree>
    <p:extLst>
      <p:ext uri="{BB962C8B-B14F-4D97-AF65-F5344CB8AC3E}">
        <p14:creationId xmlns:p14="http://schemas.microsoft.com/office/powerpoint/2010/main" val="708422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1CD78C1-A1C3-4DD6-82FB-2D6EF358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629650" cy="501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카메라를 사용한 지능형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294E20-5DB5-41AB-B07C-70E4F6F4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67"/>
            <a:ext cx="9144000" cy="47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09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DDEC8C-8005-4BA3-AA5E-45EE6C200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514"/>
            <a:ext cx="9144000" cy="419908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0A783AC-02B3-4EB0-B6FF-B3E07DFF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629650" cy="501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카메라를 사용한 지능형 시스템</a:t>
            </a:r>
          </a:p>
        </p:txBody>
      </p:sp>
    </p:spTree>
    <p:extLst>
      <p:ext uri="{BB962C8B-B14F-4D97-AF65-F5344CB8AC3E}">
        <p14:creationId xmlns:p14="http://schemas.microsoft.com/office/powerpoint/2010/main" val="192169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698805-1192-4B93-A1C0-7522A197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267"/>
            <a:ext cx="9144000" cy="540173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6D6636A-F17F-401D-BF29-E2985842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8629650" cy="50164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카메라를 사용한 지능형 시스템</a:t>
            </a:r>
          </a:p>
        </p:txBody>
      </p:sp>
    </p:spTree>
    <p:extLst>
      <p:ext uri="{BB962C8B-B14F-4D97-AF65-F5344CB8AC3E}">
        <p14:creationId xmlns:p14="http://schemas.microsoft.com/office/powerpoint/2010/main" val="3724091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</TotalTime>
  <Words>499</Words>
  <Application>Microsoft Office PowerPoint</Application>
  <PresentationFormat>화면 슬라이드 쇼(4:3)</PresentationFormat>
  <Paragraphs>80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맑은 고딕</vt:lpstr>
      <vt:lpstr>Arial</vt:lpstr>
      <vt:lpstr>Calibri</vt:lpstr>
      <vt:lpstr>Calibri Light</vt:lpstr>
      <vt:lpstr>Office 테마</vt:lpstr>
      <vt:lpstr>㈜티에스솔루션 기술 소개서 및 프로젝트 개발 요구사항</vt:lpstr>
      <vt:lpstr>(주)티에스솔루션</vt:lpstr>
      <vt:lpstr>AI 카메라를 사용한 지능형 시스템</vt:lpstr>
      <vt:lpstr>AI 카메라를 사용한 지능형 시스템</vt:lpstr>
      <vt:lpstr>AI 카메라를 사용한 지능형 시스템</vt:lpstr>
      <vt:lpstr>AI 카메라를 사용한 지능형 시스템</vt:lpstr>
      <vt:lpstr>AI 카메라를 사용한 지능형 시스템</vt:lpstr>
      <vt:lpstr>AI 카메라를 사용한 지능형 시스템</vt:lpstr>
      <vt:lpstr>AI 카메라를 사용한 지능형 시스템</vt:lpstr>
      <vt:lpstr>AI 카메라를 사용한 지능형 시스템</vt:lpstr>
      <vt:lpstr>AI 카메라를 사용한 지능형 시스템</vt:lpstr>
      <vt:lpstr>AI 카메라를 사용한 지능형 시스템</vt:lpstr>
      <vt:lpstr>AI 카메라를 사용한 지능형 시스템</vt:lpstr>
      <vt:lpstr>TSNVR 시연</vt:lpstr>
      <vt:lpstr>산학연계프로젝트 참여 이유</vt:lpstr>
      <vt:lpstr>객체인식 시스템 개발 요구사항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㈜티에스솔루션 기술 소개서 및 프로젝트 개발 요구사항</dc:title>
  <dc:creator>KimJae Kyung</dc:creator>
  <cp:lastModifiedBy>KimJae Kyung</cp:lastModifiedBy>
  <cp:revision>1</cp:revision>
  <dcterms:created xsi:type="dcterms:W3CDTF">2021-10-15T00:41:00Z</dcterms:created>
  <dcterms:modified xsi:type="dcterms:W3CDTF">2021-10-15T02:25:58Z</dcterms:modified>
</cp:coreProperties>
</file>